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 id="262" r:id="rId8"/>
    <p:sldId id="263" r:id="rId9"/>
    <p:sldId id="265" r:id="rId10"/>
    <p:sldId id="268" r:id="rId11"/>
    <p:sldId id="269" r:id="rId12"/>
    <p:sldId id="270" r:id="rId13"/>
    <p:sldId id="271" r:id="rId14"/>
    <p:sldId id="267" r:id="rId15"/>
    <p:sldId id="266"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672"/>
  </p:normalViewPr>
  <p:slideViewPr>
    <p:cSldViewPr snapToGrid="0">
      <p:cViewPr varScale="1">
        <p:scale>
          <a:sx n="125" d="100"/>
          <a:sy n="125" d="100"/>
        </p:scale>
        <p:origin x="17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8840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1344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0776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2443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1695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6525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80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4270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1665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575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1541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32812642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pngall.com/storage-png/download/53843"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AF152BFE-7BA8-4007-AD9C-F4DC95E43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Freeform: Shape 12">
            <a:extLst>
              <a:ext uri="{FF2B5EF4-FFF2-40B4-BE49-F238E27FC236}">
                <a16:creationId xmlns:a16="http://schemas.microsoft.com/office/drawing/2014/main" id="{26796024-DF17-4BB3-BF28-01E168A3C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661" y="6389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ight Triangle 14">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97BD426-E38F-D28D-397C-40BE08BC6A74}"/>
              </a:ext>
            </a:extLst>
          </p:cNvPr>
          <p:cNvSpPr>
            <a:spLocks noGrp="1"/>
          </p:cNvSpPr>
          <p:nvPr>
            <p:ph type="ctrTitle"/>
          </p:nvPr>
        </p:nvSpPr>
        <p:spPr>
          <a:xfrm>
            <a:off x="188892" y="725467"/>
            <a:ext cx="5933152" cy="2784496"/>
          </a:xfrm>
        </p:spPr>
        <p:txBody>
          <a:bodyPr>
            <a:normAutofit/>
          </a:bodyPr>
          <a:lstStyle/>
          <a:p>
            <a:pPr algn="l"/>
            <a:r>
              <a:rPr lang="en-US" dirty="0">
                <a:solidFill>
                  <a:schemeClr val="tx2">
                    <a:alpha val="80000"/>
                  </a:schemeClr>
                </a:solidFill>
              </a:rPr>
              <a:t>Space X Falcon 9</a:t>
            </a:r>
          </a:p>
        </p:txBody>
      </p:sp>
      <p:sp>
        <p:nvSpPr>
          <p:cNvPr id="3" name="Subtitle 2">
            <a:extLst>
              <a:ext uri="{FF2B5EF4-FFF2-40B4-BE49-F238E27FC236}">
                <a16:creationId xmlns:a16="http://schemas.microsoft.com/office/drawing/2014/main" id="{3981F9A4-BC43-3203-CE9F-3733E7C98609}"/>
              </a:ext>
            </a:extLst>
          </p:cNvPr>
          <p:cNvSpPr>
            <a:spLocks noGrp="1"/>
          </p:cNvSpPr>
          <p:nvPr>
            <p:ph type="subTitle" idx="1"/>
          </p:nvPr>
        </p:nvSpPr>
        <p:spPr>
          <a:xfrm>
            <a:off x="196166" y="3602038"/>
            <a:ext cx="5671232" cy="517521"/>
          </a:xfrm>
        </p:spPr>
        <p:txBody>
          <a:bodyPr>
            <a:normAutofit/>
          </a:bodyPr>
          <a:lstStyle/>
          <a:p>
            <a:pPr algn="l"/>
            <a:r>
              <a:rPr lang="en-US" dirty="0">
                <a:solidFill>
                  <a:schemeClr val="tx2">
                    <a:alpha val="80000"/>
                  </a:schemeClr>
                </a:solidFill>
              </a:rPr>
              <a:t>Scientist Analyzing</a:t>
            </a:r>
          </a:p>
        </p:txBody>
      </p:sp>
      <p:pic>
        <p:nvPicPr>
          <p:cNvPr id="4" name="Picture 3">
            <a:extLst>
              <a:ext uri="{FF2B5EF4-FFF2-40B4-BE49-F238E27FC236}">
                <a16:creationId xmlns:a16="http://schemas.microsoft.com/office/drawing/2014/main" id="{8522AB1E-23C4-8E1C-B129-142C09C4155E}"/>
              </a:ext>
            </a:extLst>
          </p:cNvPr>
          <p:cNvPicPr>
            <a:picLocks noChangeAspect="1"/>
          </p:cNvPicPr>
          <p:nvPr/>
        </p:nvPicPr>
        <p:blipFill rotWithShape="1">
          <a:blip r:embed="rId2"/>
          <a:srcRect l="10194" r="40488" b="-1"/>
          <a:stretch/>
        </p:blipFill>
        <p:spPr>
          <a:xfrm>
            <a:off x="6189156" y="-3440"/>
            <a:ext cx="6015813" cy="6861439"/>
          </a:xfrm>
          <a:prstGeom prst="rect">
            <a:avLst/>
          </a:prstGeom>
        </p:spPr>
      </p:pic>
      <p:sp>
        <p:nvSpPr>
          <p:cNvPr id="5" name="Subtitle 2">
            <a:extLst>
              <a:ext uri="{FF2B5EF4-FFF2-40B4-BE49-F238E27FC236}">
                <a16:creationId xmlns:a16="http://schemas.microsoft.com/office/drawing/2014/main" id="{5FFD5294-4EF6-B890-24FC-90AD96E84740}"/>
              </a:ext>
            </a:extLst>
          </p:cNvPr>
          <p:cNvSpPr txBox="1">
            <a:spLocks/>
          </p:cNvSpPr>
          <p:nvPr/>
        </p:nvSpPr>
        <p:spPr>
          <a:xfrm>
            <a:off x="196166" y="4668449"/>
            <a:ext cx="5671232" cy="517521"/>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110000"/>
              </a:lnSpc>
              <a:spcBef>
                <a:spcPts val="1000"/>
              </a:spcBef>
              <a:buClr>
                <a:schemeClr val="bg1"/>
              </a:buClr>
              <a:buSzPct val="75000"/>
              <a:buFont typeface="Arial" panose="020B0604020202020204" pitchFamily="34" charset="0"/>
              <a:buNone/>
              <a:defRPr sz="2400" kern="1200">
                <a:solidFill>
                  <a:srgbClr val="FFFFFF"/>
                </a:solidFill>
                <a:latin typeface="+mn-lt"/>
                <a:ea typeface="+mn-ea"/>
                <a:cs typeface="+mn-cs"/>
              </a:defRPr>
            </a:lvl1pPr>
            <a:lvl2pPr marL="457200" indent="0" algn="ctr" defTabSz="914400" rtl="0" eaLnBrk="1" latinLnBrk="0" hangingPunct="1">
              <a:lnSpc>
                <a:spcPct val="110000"/>
              </a:lnSpc>
              <a:spcBef>
                <a:spcPts val="500"/>
              </a:spcBef>
              <a:buClr>
                <a:schemeClr val="bg1"/>
              </a:buClr>
              <a:buSzPct val="75000"/>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lnSpc>
                <a:spcPct val="110000"/>
              </a:lnSpc>
              <a:spcBef>
                <a:spcPts val="500"/>
              </a:spcBef>
              <a:buClr>
                <a:schemeClr val="bg1"/>
              </a:buClr>
              <a:buSzPct val="75000"/>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lnSpc>
                <a:spcPct val="110000"/>
              </a:lnSpc>
              <a:spcBef>
                <a:spcPts val="500"/>
              </a:spcBef>
              <a:buClr>
                <a:schemeClr val="bg1"/>
              </a:buClr>
              <a:buSzPct val="75000"/>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tx2">
                    <a:alpha val="80000"/>
                  </a:schemeClr>
                </a:solidFill>
              </a:rPr>
              <a:t>M Sadewa Wicaksana W</a:t>
            </a:r>
          </a:p>
          <a:p>
            <a:pPr algn="l"/>
            <a:r>
              <a:rPr lang="en-US" dirty="0">
                <a:solidFill>
                  <a:schemeClr val="tx2">
                    <a:alpha val="80000"/>
                  </a:schemeClr>
                </a:solidFill>
              </a:rPr>
              <a:t>11 July 2024</a:t>
            </a:r>
          </a:p>
        </p:txBody>
      </p:sp>
    </p:spTree>
    <p:extLst>
      <p:ext uri="{BB962C8B-B14F-4D97-AF65-F5344CB8AC3E}">
        <p14:creationId xmlns:p14="http://schemas.microsoft.com/office/powerpoint/2010/main" val="9093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2BFC-9A1C-B852-BCBE-9BFC1065FA9C}"/>
              </a:ext>
            </a:extLst>
          </p:cNvPr>
          <p:cNvSpPr>
            <a:spLocks noGrp="1"/>
          </p:cNvSpPr>
          <p:nvPr>
            <p:ph type="title"/>
          </p:nvPr>
        </p:nvSpPr>
        <p:spPr>
          <a:xfrm>
            <a:off x="203200" y="182245"/>
            <a:ext cx="10722932" cy="650875"/>
          </a:xfrm>
        </p:spPr>
        <p:txBody>
          <a:bodyPr>
            <a:normAutofit/>
          </a:bodyPr>
          <a:lstStyle/>
          <a:p>
            <a:r>
              <a:rPr lang="en-US" sz="3000" dirty="0"/>
              <a:t>EDA With SQL (Contd..)</a:t>
            </a:r>
          </a:p>
        </p:txBody>
      </p:sp>
      <p:pic>
        <p:nvPicPr>
          <p:cNvPr id="5" name="Picture 4" descr="A screenshot of a computer&#10;&#10;Description automatically generated">
            <a:extLst>
              <a:ext uri="{FF2B5EF4-FFF2-40B4-BE49-F238E27FC236}">
                <a16:creationId xmlns:a16="http://schemas.microsoft.com/office/drawing/2014/main" id="{CE85D364-99F1-0971-E0FA-AE60062513F5}"/>
              </a:ext>
            </a:extLst>
          </p:cNvPr>
          <p:cNvPicPr>
            <a:picLocks noChangeAspect="1"/>
          </p:cNvPicPr>
          <p:nvPr/>
        </p:nvPicPr>
        <p:blipFill>
          <a:blip r:embed="rId2"/>
          <a:stretch>
            <a:fillRect/>
          </a:stretch>
        </p:blipFill>
        <p:spPr>
          <a:xfrm>
            <a:off x="281940" y="1303328"/>
            <a:ext cx="7772400" cy="1585957"/>
          </a:xfrm>
          <a:prstGeom prst="rect">
            <a:avLst/>
          </a:prstGeom>
        </p:spPr>
      </p:pic>
      <p:pic>
        <p:nvPicPr>
          <p:cNvPr id="7" name="Picture 6" descr="A white text box with black text&#10;&#10;Description automatically generated">
            <a:extLst>
              <a:ext uri="{FF2B5EF4-FFF2-40B4-BE49-F238E27FC236}">
                <a16:creationId xmlns:a16="http://schemas.microsoft.com/office/drawing/2014/main" id="{EC32069E-04A2-2A22-84A5-A89BD25C8D06}"/>
              </a:ext>
            </a:extLst>
          </p:cNvPr>
          <p:cNvPicPr>
            <a:picLocks noChangeAspect="1"/>
          </p:cNvPicPr>
          <p:nvPr/>
        </p:nvPicPr>
        <p:blipFill rotWithShape="1">
          <a:blip r:embed="rId3"/>
          <a:srcRect t="19054"/>
          <a:stretch/>
        </p:blipFill>
        <p:spPr>
          <a:xfrm>
            <a:off x="281940" y="3429000"/>
            <a:ext cx="7772400" cy="1009377"/>
          </a:xfrm>
          <a:prstGeom prst="rect">
            <a:avLst/>
          </a:prstGeom>
        </p:spPr>
      </p:pic>
      <p:sp>
        <p:nvSpPr>
          <p:cNvPr id="8" name="TextBox 7">
            <a:extLst>
              <a:ext uri="{FF2B5EF4-FFF2-40B4-BE49-F238E27FC236}">
                <a16:creationId xmlns:a16="http://schemas.microsoft.com/office/drawing/2014/main" id="{07B89000-80CC-CEBA-FAC9-B4B614E96720}"/>
              </a:ext>
            </a:extLst>
          </p:cNvPr>
          <p:cNvSpPr txBox="1"/>
          <p:nvPr/>
        </p:nvSpPr>
        <p:spPr>
          <a:xfrm>
            <a:off x="281940" y="940619"/>
            <a:ext cx="9047028" cy="369332"/>
          </a:xfrm>
          <a:prstGeom prst="rect">
            <a:avLst/>
          </a:prstGeom>
          <a:noFill/>
        </p:spPr>
        <p:txBody>
          <a:bodyPr wrap="none" rtlCol="0">
            <a:spAutoFit/>
          </a:bodyPr>
          <a:lstStyle/>
          <a:p>
            <a:r>
              <a:rPr lang="en-US" dirty="0">
                <a:solidFill>
                  <a:schemeClr val="bg1"/>
                </a:solidFill>
              </a:rPr>
              <a:t>List names of the boosters with payload mass greater than 4000 and less than 6000</a:t>
            </a:r>
          </a:p>
        </p:txBody>
      </p:sp>
      <p:sp>
        <p:nvSpPr>
          <p:cNvPr id="9" name="TextBox 8">
            <a:extLst>
              <a:ext uri="{FF2B5EF4-FFF2-40B4-BE49-F238E27FC236}">
                <a16:creationId xmlns:a16="http://schemas.microsoft.com/office/drawing/2014/main" id="{96509C08-9E10-FA1E-D845-8C713BF02ADF}"/>
              </a:ext>
            </a:extLst>
          </p:cNvPr>
          <p:cNvSpPr txBox="1"/>
          <p:nvPr/>
        </p:nvSpPr>
        <p:spPr>
          <a:xfrm>
            <a:off x="254000" y="3059668"/>
            <a:ext cx="7496348" cy="369332"/>
          </a:xfrm>
          <a:prstGeom prst="rect">
            <a:avLst/>
          </a:prstGeom>
          <a:noFill/>
        </p:spPr>
        <p:txBody>
          <a:bodyPr wrap="none" rtlCol="0">
            <a:spAutoFit/>
          </a:bodyPr>
          <a:lstStyle/>
          <a:p>
            <a:r>
              <a:rPr lang="en-US" dirty="0">
                <a:solidFill>
                  <a:schemeClr val="bg1"/>
                </a:solidFill>
              </a:rPr>
              <a:t>Display average payload mass with carried by booster version F9 v1.1</a:t>
            </a:r>
          </a:p>
        </p:txBody>
      </p:sp>
    </p:spTree>
    <p:extLst>
      <p:ext uri="{BB962C8B-B14F-4D97-AF65-F5344CB8AC3E}">
        <p14:creationId xmlns:p14="http://schemas.microsoft.com/office/powerpoint/2010/main" val="101540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2F35-F592-58E3-8EFA-BD3004B4AA76}"/>
              </a:ext>
            </a:extLst>
          </p:cNvPr>
          <p:cNvSpPr>
            <a:spLocks noGrp="1"/>
          </p:cNvSpPr>
          <p:nvPr>
            <p:ph type="title"/>
          </p:nvPr>
        </p:nvSpPr>
        <p:spPr>
          <a:xfrm>
            <a:off x="457200" y="202565"/>
            <a:ext cx="10722932" cy="600075"/>
          </a:xfrm>
        </p:spPr>
        <p:txBody>
          <a:bodyPr>
            <a:normAutofit/>
          </a:bodyPr>
          <a:lstStyle/>
          <a:p>
            <a:r>
              <a:rPr lang="en-US" sz="3000" dirty="0"/>
              <a:t>Build an interactive map with folium</a:t>
            </a:r>
          </a:p>
        </p:txBody>
      </p:sp>
      <p:sp>
        <p:nvSpPr>
          <p:cNvPr id="3" name="Content Placeholder 2">
            <a:extLst>
              <a:ext uri="{FF2B5EF4-FFF2-40B4-BE49-F238E27FC236}">
                <a16:creationId xmlns:a16="http://schemas.microsoft.com/office/drawing/2014/main" id="{F8C02C61-A4CF-A689-CCD7-038699736B78}"/>
              </a:ext>
            </a:extLst>
          </p:cNvPr>
          <p:cNvSpPr>
            <a:spLocks noGrp="1"/>
          </p:cNvSpPr>
          <p:nvPr>
            <p:ph idx="1"/>
          </p:nvPr>
        </p:nvSpPr>
        <p:spPr>
          <a:xfrm>
            <a:off x="457200" y="802640"/>
            <a:ext cx="10722932" cy="477520"/>
          </a:xfrm>
        </p:spPr>
        <p:txBody>
          <a:bodyPr>
            <a:normAutofit/>
          </a:bodyPr>
          <a:lstStyle/>
          <a:p>
            <a:pPr marL="0" indent="0">
              <a:buNone/>
            </a:pPr>
            <a:r>
              <a:rPr lang="en-US" sz="1600" dirty="0"/>
              <a:t>Calculate Distance between the coastline point and the launch site</a:t>
            </a:r>
          </a:p>
        </p:txBody>
      </p:sp>
      <p:pic>
        <p:nvPicPr>
          <p:cNvPr id="5" name="Picture 4" descr="A map of the world&#10;&#10;Description automatically generated">
            <a:extLst>
              <a:ext uri="{FF2B5EF4-FFF2-40B4-BE49-F238E27FC236}">
                <a16:creationId xmlns:a16="http://schemas.microsoft.com/office/drawing/2014/main" id="{A0DF2BCD-95B6-F407-842B-799DA3AD67B2}"/>
              </a:ext>
            </a:extLst>
          </p:cNvPr>
          <p:cNvPicPr>
            <a:picLocks noChangeAspect="1"/>
          </p:cNvPicPr>
          <p:nvPr/>
        </p:nvPicPr>
        <p:blipFill>
          <a:blip r:embed="rId2"/>
          <a:stretch>
            <a:fillRect/>
          </a:stretch>
        </p:blipFill>
        <p:spPr>
          <a:xfrm>
            <a:off x="541020" y="1202690"/>
            <a:ext cx="7772400" cy="3431547"/>
          </a:xfrm>
          <a:prstGeom prst="rect">
            <a:avLst/>
          </a:prstGeom>
        </p:spPr>
      </p:pic>
    </p:spTree>
    <p:extLst>
      <p:ext uri="{BB962C8B-B14F-4D97-AF65-F5344CB8AC3E}">
        <p14:creationId xmlns:p14="http://schemas.microsoft.com/office/powerpoint/2010/main" val="92514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2170-956B-C0BC-9A1B-E79E34DC077E}"/>
              </a:ext>
            </a:extLst>
          </p:cNvPr>
          <p:cNvSpPr>
            <a:spLocks noGrp="1"/>
          </p:cNvSpPr>
          <p:nvPr>
            <p:ph type="title"/>
          </p:nvPr>
        </p:nvSpPr>
        <p:spPr>
          <a:xfrm>
            <a:off x="192007" y="192405"/>
            <a:ext cx="10722932" cy="691515"/>
          </a:xfrm>
        </p:spPr>
        <p:txBody>
          <a:bodyPr>
            <a:normAutofit/>
          </a:bodyPr>
          <a:lstStyle/>
          <a:p>
            <a:r>
              <a:rPr lang="en-ID" sz="3000" dirty="0">
                <a:solidFill>
                  <a:schemeClr val="bg1"/>
                </a:solidFill>
                <a:effectLst/>
                <a:latin typeface="Arial Unicode MS" panose="020B0604020202020204" pitchFamily="34" charset="-128"/>
                <a:ea typeface="Arial Unicode MS" panose="020B0604020202020204" pitchFamily="34" charset="-128"/>
              </a:rPr>
              <a:t>Build a Dashboard with </a:t>
            </a:r>
            <a:r>
              <a:rPr lang="en-ID" sz="3000" dirty="0" err="1">
                <a:solidFill>
                  <a:schemeClr val="bg1"/>
                </a:solidFill>
                <a:effectLst/>
                <a:latin typeface="Arial Unicode MS" panose="020B0604020202020204" pitchFamily="34" charset="-128"/>
                <a:ea typeface="Arial Unicode MS" panose="020B0604020202020204" pitchFamily="34" charset="-128"/>
              </a:rPr>
              <a:t>Plotly</a:t>
            </a:r>
            <a:r>
              <a:rPr lang="en-ID" sz="3000" dirty="0">
                <a:solidFill>
                  <a:schemeClr val="bg1"/>
                </a:solidFill>
                <a:effectLst/>
                <a:latin typeface="Arial Unicode MS" panose="020B0604020202020204" pitchFamily="34" charset="-128"/>
                <a:ea typeface="Arial Unicode MS" panose="020B0604020202020204" pitchFamily="34" charset="-128"/>
              </a:rPr>
              <a:t> Dash</a:t>
            </a:r>
          </a:p>
        </p:txBody>
      </p:sp>
      <p:sp>
        <p:nvSpPr>
          <p:cNvPr id="6" name="TextBox 5">
            <a:extLst>
              <a:ext uri="{FF2B5EF4-FFF2-40B4-BE49-F238E27FC236}">
                <a16:creationId xmlns:a16="http://schemas.microsoft.com/office/drawing/2014/main" id="{0812C499-C05D-9B70-3951-21F839C7DB3A}"/>
              </a:ext>
            </a:extLst>
          </p:cNvPr>
          <p:cNvSpPr txBox="1"/>
          <p:nvPr/>
        </p:nvSpPr>
        <p:spPr>
          <a:xfrm>
            <a:off x="192007" y="883920"/>
            <a:ext cx="8828058" cy="2537426"/>
          </a:xfrm>
          <a:prstGeom prst="rect">
            <a:avLst/>
          </a:prstGeom>
          <a:noFill/>
        </p:spPr>
        <p:txBody>
          <a:bodyPr wrap="none" rtlCol="0">
            <a:spAutoFit/>
          </a:bodyPr>
          <a:lstStyle/>
          <a:p>
            <a:pPr>
              <a:lnSpc>
                <a:spcPct val="150000"/>
              </a:lnSpc>
            </a:pPr>
            <a:r>
              <a:rPr lang="en-ID" dirty="0">
                <a:solidFill>
                  <a:schemeClr val="bg1"/>
                </a:solidFill>
                <a:effectLst/>
                <a:latin typeface="Arial Unicode MS" panose="020B0604020202020204" pitchFamily="34" charset="-128"/>
                <a:ea typeface="Arial Unicode MS" panose="020B0604020202020204" pitchFamily="34" charset="-128"/>
              </a:rPr>
              <a:t>Built an interactive dashboard application with </a:t>
            </a:r>
            <a:r>
              <a:rPr lang="en-ID" dirty="0" err="1">
                <a:solidFill>
                  <a:schemeClr val="bg1"/>
                </a:solidFill>
                <a:effectLst/>
                <a:latin typeface="Arial Unicode MS" panose="020B0604020202020204" pitchFamily="34" charset="-128"/>
                <a:ea typeface="Arial Unicode MS" panose="020B0604020202020204" pitchFamily="34" charset="-128"/>
              </a:rPr>
              <a:t>Plotly</a:t>
            </a:r>
            <a:r>
              <a:rPr lang="en-ID" dirty="0">
                <a:solidFill>
                  <a:schemeClr val="bg1"/>
                </a:solidFill>
                <a:effectLst/>
                <a:latin typeface="Arial Unicode MS" panose="020B0604020202020204" pitchFamily="34" charset="-128"/>
                <a:ea typeface="Arial Unicode MS" panose="020B0604020202020204" pitchFamily="34" charset="-128"/>
              </a:rPr>
              <a:t> dash by:</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a. </a:t>
            </a:r>
            <a:r>
              <a:rPr lang="en-ID" dirty="0">
                <a:solidFill>
                  <a:schemeClr val="bg1"/>
                </a:solidFill>
                <a:effectLst/>
                <a:latin typeface="Arial Unicode MS" panose="020B0604020202020204" pitchFamily="34" charset="-128"/>
                <a:ea typeface="Arial Unicode MS" panose="020B0604020202020204" pitchFamily="34" charset="-128"/>
              </a:rPr>
              <a:t>Adding a Launch Site Drop-down Input Component</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b. </a:t>
            </a:r>
            <a:r>
              <a:rPr lang="en-ID" dirty="0">
                <a:solidFill>
                  <a:schemeClr val="bg1"/>
                </a:solidFill>
                <a:effectLst/>
                <a:latin typeface="Arial Unicode MS" panose="020B0604020202020204" pitchFamily="34" charset="-128"/>
                <a:ea typeface="Arial Unicode MS" panose="020B0604020202020204" pitchFamily="34" charset="-128"/>
              </a:rPr>
              <a:t>Adding a </a:t>
            </a:r>
            <a:r>
              <a:rPr lang="en-ID" dirty="0" err="1">
                <a:solidFill>
                  <a:schemeClr val="bg1"/>
                </a:solidFill>
                <a:effectLst/>
                <a:latin typeface="Arial Unicode MS" panose="020B0604020202020204" pitchFamily="34" charset="-128"/>
                <a:ea typeface="Arial Unicode MS" panose="020B0604020202020204" pitchFamily="34" charset="-128"/>
              </a:rPr>
              <a:t>callback</a:t>
            </a:r>
            <a:r>
              <a:rPr lang="en-ID" dirty="0">
                <a:solidFill>
                  <a:schemeClr val="bg1"/>
                </a:solidFill>
                <a:effectLst/>
                <a:latin typeface="Arial Unicode MS" panose="020B0604020202020204" pitchFamily="34" charset="-128"/>
                <a:ea typeface="Arial Unicode MS" panose="020B0604020202020204" pitchFamily="34" charset="-128"/>
              </a:rPr>
              <a:t> function to render success-pie-chart based on selected site</a:t>
            </a:r>
          </a:p>
          <a:p>
            <a:pPr>
              <a:lnSpc>
                <a:spcPct val="150000"/>
              </a:lnSpc>
            </a:pPr>
            <a:r>
              <a:rPr lang="en-ID" dirty="0">
                <a:solidFill>
                  <a:schemeClr val="bg1"/>
                </a:solidFill>
                <a:effectLst/>
                <a:latin typeface="Arial Unicode MS" panose="020B0604020202020204" pitchFamily="34" charset="-128"/>
                <a:ea typeface="Arial Unicode MS" panose="020B0604020202020204" pitchFamily="34" charset="-128"/>
              </a:rPr>
              <a:t>dropdown</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c. </a:t>
            </a:r>
            <a:r>
              <a:rPr lang="en-ID" dirty="0">
                <a:solidFill>
                  <a:schemeClr val="bg1"/>
                </a:solidFill>
                <a:effectLst/>
                <a:latin typeface="Arial Unicode MS" panose="020B0604020202020204" pitchFamily="34" charset="-128"/>
                <a:ea typeface="Arial Unicode MS" panose="020B0604020202020204" pitchFamily="34" charset="-128"/>
              </a:rPr>
              <a:t>Adding a Range Slider to Select Payload</a:t>
            </a:r>
          </a:p>
          <a:p>
            <a:pPr>
              <a:lnSpc>
                <a:spcPct val="150000"/>
              </a:lnSpc>
            </a:pPr>
            <a:r>
              <a:rPr lang="en-ID" dirty="0">
                <a:solidFill>
                  <a:schemeClr val="bg1"/>
                </a:solidFill>
                <a:latin typeface="Arial Unicode MS" panose="020B0604020202020204" pitchFamily="34" charset="-128"/>
                <a:ea typeface="Arial Unicode MS" panose="020B0604020202020204" pitchFamily="34" charset="-128"/>
              </a:rPr>
              <a:t>d. </a:t>
            </a:r>
            <a:r>
              <a:rPr lang="en-ID" dirty="0">
                <a:solidFill>
                  <a:schemeClr val="bg1"/>
                </a:solidFill>
                <a:effectLst/>
                <a:latin typeface="Arial Unicode MS" panose="020B0604020202020204" pitchFamily="34" charset="-128"/>
                <a:ea typeface="Arial Unicode MS" panose="020B0604020202020204" pitchFamily="34" charset="-128"/>
              </a:rPr>
              <a:t>Adding a </a:t>
            </a:r>
            <a:r>
              <a:rPr lang="en-ID" dirty="0" err="1">
                <a:solidFill>
                  <a:schemeClr val="bg1"/>
                </a:solidFill>
                <a:effectLst/>
                <a:latin typeface="Arial Unicode MS" panose="020B0604020202020204" pitchFamily="34" charset="-128"/>
                <a:ea typeface="Arial Unicode MS" panose="020B0604020202020204" pitchFamily="34" charset="-128"/>
              </a:rPr>
              <a:t>callback</a:t>
            </a:r>
            <a:r>
              <a:rPr lang="en-ID" dirty="0">
                <a:solidFill>
                  <a:schemeClr val="bg1"/>
                </a:solidFill>
                <a:effectLst/>
                <a:latin typeface="Arial Unicode MS" panose="020B0604020202020204" pitchFamily="34" charset="-128"/>
                <a:ea typeface="Arial Unicode MS" panose="020B0604020202020204" pitchFamily="34" charset="-128"/>
              </a:rPr>
              <a:t> function to render the success-payload-scatter-chart scatter plot</a:t>
            </a:r>
          </a:p>
        </p:txBody>
      </p:sp>
    </p:spTree>
    <p:extLst>
      <p:ext uri="{BB962C8B-B14F-4D97-AF65-F5344CB8AC3E}">
        <p14:creationId xmlns:p14="http://schemas.microsoft.com/office/powerpoint/2010/main" val="17412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11C9-6EA1-C7C9-0B1D-DCA3DC09C29D}"/>
              </a:ext>
            </a:extLst>
          </p:cNvPr>
          <p:cNvSpPr>
            <a:spLocks noGrp="1"/>
          </p:cNvSpPr>
          <p:nvPr>
            <p:ph type="title"/>
          </p:nvPr>
        </p:nvSpPr>
        <p:spPr>
          <a:xfrm>
            <a:off x="457200" y="365125"/>
            <a:ext cx="10722932" cy="691515"/>
          </a:xfrm>
        </p:spPr>
        <p:txBody>
          <a:bodyPr>
            <a:normAutofit/>
          </a:bodyPr>
          <a:lstStyle/>
          <a:p>
            <a:pPr algn="ctr"/>
            <a:r>
              <a:rPr lang="en-ID" sz="3000" dirty="0">
                <a:solidFill>
                  <a:schemeClr val="bg1"/>
                </a:solidFill>
                <a:effectLst/>
                <a:latin typeface="Arial Unicode MS" panose="020B0604020202020204" pitchFamily="34" charset="-128"/>
                <a:ea typeface="Arial Unicode MS" panose="020B0604020202020204" pitchFamily="34" charset="-128"/>
              </a:rPr>
              <a:t>SpaceX Dash App</a:t>
            </a:r>
            <a:endParaRPr lang="en-US" sz="3000" dirty="0">
              <a:solidFill>
                <a:schemeClr val="bg1"/>
              </a:solidFill>
            </a:endParaRPr>
          </a:p>
        </p:txBody>
      </p:sp>
      <p:pic>
        <p:nvPicPr>
          <p:cNvPr id="5" name="Picture 4" descr="A screenshot of a graph&#10;&#10;Description automatically generated">
            <a:extLst>
              <a:ext uri="{FF2B5EF4-FFF2-40B4-BE49-F238E27FC236}">
                <a16:creationId xmlns:a16="http://schemas.microsoft.com/office/drawing/2014/main" id="{C0D47610-8CA6-0184-E219-86308D4B923F}"/>
              </a:ext>
            </a:extLst>
          </p:cNvPr>
          <p:cNvPicPr>
            <a:picLocks noChangeAspect="1"/>
          </p:cNvPicPr>
          <p:nvPr/>
        </p:nvPicPr>
        <p:blipFill>
          <a:blip r:embed="rId2"/>
          <a:stretch>
            <a:fillRect/>
          </a:stretch>
        </p:blipFill>
        <p:spPr>
          <a:xfrm>
            <a:off x="264234" y="1056640"/>
            <a:ext cx="11663532" cy="5801360"/>
          </a:xfrm>
          <a:prstGeom prst="rect">
            <a:avLst/>
          </a:prstGeom>
        </p:spPr>
      </p:pic>
    </p:spTree>
    <p:extLst>
      <p:ext uri="{BB962C8B-B14F-4D97-AF65-F5344CB8AC3E}">
        <p14:creationId xmlns:p14="http://schemas.microsoft.com/office/powerpoint/2010/main" val="358273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139C-1B3A-E542-CEFF-6115DDC991F2}"/>
              </a:ext>
            </a:extLst>
          </p:cNvPr>
          <p:cNvSpPr>
            <a:spLocks noGrp="1"/>
          </p:cNvSpPr>
          <p:nvPr>
            <p:ph type="title"/>
          </p:nvPr>
        </p:nvSpPr>
        <p:spPr>
          <a:xfrm>
            <a:off x="457200" y="365125"/>
            <a:ext cx="10722932" cy="661035"/>
          </a:xfrm>
        </p:spPr>
        <p:txBody>
          <a:bodyPr>
            <a:normAutofit/>
          </a:bodyPr>
          <a:lstStyle/>
          <a:p>
            <a:r>
              <a:rPr lang="en-ID" sz="3000" dirty="0">
                <a:solidFill>
                  <a:schemeClr val="bg1"/>
                </a:solidFill>
                <a:effectLst/>
                <a:latin typeface="Arial Unicode MS" panose="020B0604020202020204" pitchFamily="34" charset="-128"/>
                <a:ea typeface="Arial Unicode MS" panose="020B0604020202020204" pitchFamily="34" charset="-128"/>
              </a:rPr>
              <a:t>Predictive Analysis </a:t>
            </a:r>
            <a:endParaRPr lang="en-US" sz="3000" dirty="0">
              <a:solidFill>
                <a:schemeClr val="bg1"/>
              </a:solidFill>
            </a:endParaRPr>
          </a:p>
        </p:txBody>
      </p:sp>
      <p:sp>
        <p:nvSpPr>
          <p:cNvPr id="3" name="Content Placeholder 2">
            <a:extLst>
              <a:ext uri="{FF2B5EF4-FFF2-40B4-BE49-F238E27FC236}">
                <a16:creationId xmlns:a16="http://schemas.microsoft.com/office/drawing/2014/main" id="{22E84EAB-1618-5DE2-329C-1F77F08539E3}"/>
              </a:ext>
            </a:extLst>
          </p:cNvPr>
          <p:cNvSpPr>
            <a:spLocks noGrp="1"/>
          </p:cNvSpPr>
          <p:nvPr>
            <p:ph idx="1"/>
          </p:nvPr>
        </p:nvSpPr>
        <p:spPr>
          <a:xfrm>
            <a:off x="457200" y="1097280"/>
            <a:ext cx="10722932" cy="5079683"/>
          </a:xfrm>
        </p:spPr>
        <p:txBody>
          <a:bodyPr>
            <a:normAutofit fontScale="62500" lnSpcReduction="20000"/>
          </a:bodyPr>
          <a:lstStyle/>
          <a:p>
            <a:pPr marL="0" indent="0">
              <a:lnSpc>
                <a:spcPct val="170000"/>
              </a:lnSpc>
              <a:buNone/>
            </a:pPr>
            <a:r>
              <a:rPr lang="en-ID" sz="2600" dirty="0">
                <a:solidFill>
                  <a:schemeClr val="bg1"/>
                </a:solidFill>
                <a:effectLst/>
                <a:latin typeface="Arial Unicode MS" panose="020B0604020202020204" pitchFamily="34" charset="-128"/>
                <a:ea typeface="Arial Unicode MS" panose="020B0604020202020204" pitchFamily="34" charset="-128"/>
              </a:rPr>
              <a:t>In order to find the best ML model/ method that would performs best using the test data between SVM, Classification Trees, k nearest </a:t>
            </a:r>
            <a:r>
              <a:rPr lang="en-ID" sz="2600" dirty="0" err="1">
                <a:solidFill>
                  <a:schemeClr val="bg1"/>
                </a:solidFill>
                <a:effectLst/>
                <a:latin typeface="Arial Unicode MS" panose="020B0604020202020204" pitchFamily="34" charset="-128"/>
                <a:ea typeface="Arial Unicode MS" panose="020B0604020202020204" pitchFamily="34" charset="-128"/>
              </a:rPr>
              <a:t>neighbors</a:t>
            </a:r>
            <a:r>
              <a:rPr lang="en-ID" sz="2600" dirty="0">
                <a:solidFill>
                  <a:schemeClr val="bg1"/>
                </a:solidFill>
                <a:effectLst/>
                <a:latin typeface="Arial Unicode MS" panose="020B0604020202020204" pitchFamily="34" charset="-128"/>
                <a:ea typeface="Arial Unicode MS" panose="020B0604020202020204" pitchFamily="34" charset="-128"/>
              </a:rPr>
              <a:t> and Logistic Regression;</a:t>
            </a:r>
            <a:endParaRPr lang="en-ID" sz="2600" dirty="0">
              <a:solidFill>
                <a:schemeClr val="bg1"/>
              </a:solidFill>
              <a:latin typeface="Arial Unicode MS" panose="020B0604020202020204" pitchFamily="34" charset="-128"/>
              <a:ea typeface="Arial Unicode MS" panose="020B0604020202020204" pitchFamily="34" charset="-128"/>
            </a:endParaRP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First created an object for each of the algorithms then created a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and assigned them a set of parameters for each model.</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For each of the models under evaluation, the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was created with cv=10, then fit the training data into the </a:t>
            </a:r>
            <a:r>
              <a:rPr lang="en-ID" dirty="0" err="1">
                <a:solidFill>
                  <a:schemeClr val="bg1"/>
                </a:solidFill>
                <a:effectLst/>
                <a:latin typeface="Arial Unicode MS" panose="020B0604020202020204" pitchFamily="34" charset="-128"/>
                <a:ea typeface="Arial Unicode MS" panose="020B0604020202020204" pitchFamily="34" charset="-128"/>
              </a:rPr>
              <a:t>GridSearch</a:t>
            </a:r>
            <a:r>
              <a:rPr lang="en-ID" dirty="0">
                <a:solidFill>
                  <a:schemeClr val="bg1"/>
                </a:solidFill>
                <a:effectLst/>
                <a:latin typeface="Arial Unicode MS" panose="020B0604020202020204" pitchFamily="34" charset="-128"/>
                <a:ea typeface="Arial Unicode MS" panose="020B0604020202020204" pitchFamily="34" charset="-128"/>
              </a:rPr>
              <a:t> object for each to Find best Hyperparameter.</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After fitting the training set, we output </a:t>
            </a:r>
            <a:r>
              <a:rPr lang="en-ID" dirty="0" err="1">
                <a:solidFill>
                  <a:schemeClr val="bg1"/>
                </a:solidFill>
                <a:effectLst/>
                <a:latin typeface="Arial Unicode MS" panose="020B0604020202020204" pitchFamily="34" charset="-128"/>
                <a:ea typeface="Arial Unicode MS" panose="020B0604020202020204" pitchFamily="34" charset="-128"/>
              </a:rPr>
              <a:t>GridSearchCV</a:t>
            </a:r>
            <a:r>
              <a:rPr lang="en-ID" dirty="0">
                <a:solidFill>
                  <a:schemeClr val="bg1"/>
                </a:solidFill>
                <a:effectLst/>
                <a:latin typeface="Arial Unicode MS" panose="020B0604020202020204" pitchFamily="34" charset="-128"/>
                <a:ea typeface="Arial Unicode MS" panose="020B0604020202020204" pitchFamily="34" charset="-128"/>
              </a:rPr>
              <a:t> object for each of the models, then displayed the best parameters using the data attribute </a:t>
            </a:r>
            <a:r>
              <a:rPr lang="en-ID" dirty="0" err="1">
                <a:solidFill>
                  <a:schemeClr val="bg1"/>
                </a:solidFill>
                <a:effectLst/>
                <a:latin typeface="Arial Unicode MS" panose="020B0604020202020204" pitchFamily="34" charset="-128"/>
                <a:ea typeface="Arial Unicode MS" panose="020B0604020202020204" pitchFamily="34" charset="-128"/>
              </a:rPr>
              <a:t>best_params</a:t>
            </a:r>
            <a:r>
              <a:rPr lang="en-ID" dirty="0">
                <a:solidFill>
                  <a:schemeClr val="bg1"/>
                </a:solidFill>
                <a:effectLst/>
                <a:latin typeface="Arial Unicode MS" panose="020B0604020202020204" pitchFamily="34" charset="-128"/>
                <a:ea typeface="Arial Unicode MS" panose="020B0604020202020204" pitchFamily="34" charset="-128"/>
              </a:rPr>
              <a:t>_ and the accuracy on the validation data using the data attribute </a:t>
            </a:r>
            <a:r>
              <a:rPr lang="en-ID" dirty="0" err="1">
                <a:solidFill>
                  <a:schemeClr val="bg1"/>
                </a:solidFill>
                <a:effectLst/>
                <a:latin typeface="Arial Unicode MS" panose="020B0604020202020204" pitchFamily="34" charset="-128"/>
                <a:ea typeface="Arial Unicode MS" panose="020B0604020202020204" pitchFamily="34" charset="-128"/>
              </a:rPr>
              <a:t>best_score</a:t>
            </a:r>
            <a:r>
              <a:rPr lang="en-ID" dirty="0">
                <a:solidFill>
                  <a:schemeClr val="bg1"/>
                </a:solidFill>
                <a:effectLst/>
                <a:latin typeface="Arial Unicode MS" panose="020B0604020202020204" pitchFamily="34" charset="-128"/>
                <a:ea typeface="Arial Unicode MS" panose="020B0604020202020204" pitchFamily="34" charset="-128"/>
              </a:rPr>
              <a:t>_.</a:t>
            </a:r>
          </a:p>
          <a:p>
            <a:pPr marL="514350" indent="-514350">
              <a:lnSpc>
                <a:spcPct val="170000"/>
              </a:lnSpc>
              <a:buAutoNum type="arabicPeriod"/>
            </a:pPr>
            <a:r>
              <a:rPr lang="en-ID" dirty="0">
                <a:solidFill>
                  <a:schemeClr val="bg1"/>
                </a:solidFill>
                <a:effectLst/>
                <a:latin typeface="Arial Unicode MS" panose="020B0604020202020204" pitchFamily="34" charset="-128"/>
                <a:ea typeface="Arial Unicode MS" panose="020B0604020202020204" pitchFamily="34" charset="-128"/>
              </a:rPr>
              <a:t>Finally using the method score to calculate the accuracy on the test data for each model and plotted a </a:t>
            </a:r>
            <a:r>
              <a:rPr lang="en-ID" dirty="0" err="1">
                <a:solidFill>
                  <a:schemeClr val="bg1"/>
                </a:solidFill>
                <a:effectLst/>
                <a:latin typeface="Arial Unicode MS" panose="020B0604020202020204" pitchFamily="34" charset="-128"/>
                <a:ea typeface="Arial Unicode MS" panose="020B0604020202020204" pitchFamily="34" charset="-128"/>
              </a:rPr>
              <a:t>confussion</a:t>
            </a:r>
            <a:r>
              <a:rPr lang="en-ID" dirty="0">
                <a:solidFill>
                  <a:schemeClr val="bg1"/>
                </a:solidFill>
                <a:effectLst/>
                <a:latin typeface="Arial Unicode MS" panose="020B0604020202020204" pitchFamily="34" charset="-128"/>
                <a:ea typeface="Arial Unicode MS" panose="020B0604020202020204" pitchFamily="34" charset="-128"/>
              </a:rPr>
              <a:t> matrix for each using the test and predicted outcomes</a:t>
            </a:r>
            <a:r>
              <a:rPr lang="en-ID" dirty="0">
                <a:solidFill>
                  <a:schemeClr val="bg1"/>
                </a:solidFill>
                <a:effectLst/>
                <a:latin typeface="Helvetica" pitchFamily="2" charset="0"/>
                <a:ea typeface="Arial Unicode MS" panose="020B0604020202020204" pitchFamily="34" charset="-128"/>
              </a:rPr>
              <a:t>.</a:t>
            </a:r>
            <a:endParaRPr lang="en-ID" dirty="0">
              <a:solidFill>
                <a:schemeClr val="bg1"/>
              </a:solidFill>
              <a:effectLst/>
              <a:latin typeface="Arial Unicode MS" panose="020B0604020202020204" pitchFamily="34" charset="-128"/>
              <a:ea typeface="Arial Unicode MS" panose="020B0604020202020204" pitchFamily="34" charset="-128"/>
            </a:endParaRPr>
          </a:p>
          <a:p>
            <a:pPr marL="0" indent="0">
              <a:lnSpc>
                <a:spcPct val="170000"/>
              </a:lnSpc>
              <a:buNone/>
            </a:pPr>
            <a:endParaRPr lang="en-US" dirty="0">
              <a:solidFill>
                <a:schemeClr val="bg1"/>
              </a:solidFill>
            </a:endParaRPr>
          </a:p>
        </p:txBody>
      </p:sp>
    </p:spTree>
    <p:extLst>
      <p:ext uri="{BB962C8B-B14F-4D97-AF65-F5344CB8AC3E}">
        <p14:creationId xmlns:p14="http://schemas.microsoft.com/office/powerpoint/2010/main" val="308717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08B-6F5E-DA0B-A16D-33F1A25940AD}"/>
              </a:ext>
            </a:extLst>
          </p:cNvPr>
          <p:cNvSpPr>
            <a:spLocks noGrp="1"/>
          </p:cNvSpPr>
          <p:nvPr>
            <p:ph type="title"/>
          </p:nvPr>
        </p:nvSpPr>
        <p:spPr>
          <a:xfrm>
            <a:off x="457200" y="365125"/>
            <a:ext cx="10722932" cy="711835"/>
          </a:xfrm>
        </p:spPr>
        <p:txBody>
          <a:bodyPr>
            <a:normAutofit/>
          </a:bodyPr>
          <a:lstStyle/>
          <a:p>
            <a:r>
              <a:rPr lang="en-US" sz="3000" dirty="0"/>
              <a:t>Summary</a:t>
            </a:r>
          </a:p>
        </p:txBody>
      </p:sp>
      <p:sp>
        <p:nvSpPr>
          <p:cNvPr id="3" name="Content Placeholder 2">
            <a:extLst>
              <a:ext uri="{FF2B5EF4-FFF2-40B4-BE49-F238E27FC236}">
                <a16:creationId xmlns:a16="http://schemas.microsoft.com/office/drawing/2014/main" id="{30660401-4C49-27F5-168A-435A4E07F0ED}"/>
              </a:ext>
            </a:extLst>
          </p:cNvPr>
          <p:cNvSpPr>
            <a:spLocks noGrp="1"/>
          </p:cNvSpPr>
          <p:nvPr>
            <p:ph idx="1"/>
          </p:nvPr>
        </p:nvSpPr>
        <p:spPr>
          <a:xfrm>
            <a:off x="457200" y="1076960"/>
            <a:ext cx="10722932" cy="958215"/>
          </a:xfrm>
        </p:spPr>
        <p:txBody>
          <a:bodyPr>
            <a:normAutofit/>
          </a:bodyPr>
          <a:lstStyle/>
          <a:p>
            <a:pPr marL="0" indent="0">
              <a:buNone/>
            </a:pPr>
            <a:r>
              <a:rPr lang="en-ID" sz="1600" dirty="0">
                <a:solidFill>
                  <a:schemeClr val="bg1"/>
                </a:solidFill>
                <a:effectLst/>
                <a:latin typeface="Arial Unicode MS" panose="020B0604020202020204" pitchFamily="34" charset="-128"/>
                <a:ea typeface="Arial Unicode MS" panose="020B0604020202020204" pitchFamily="34" charset="-128"/>
              </a:rPr>
              <a:t>The table below shows the test data accuracy score for each of the methods comparing them to show which performed best using the test data between SVM, Classification Trees, k nearest </a:t>
            </a:r>
            <a:r>
              <a:rPr lang="en-ID" sz="1600" dirty="0" err="1">
                <a:solidFill>
                  <a:schemeClr val="bg1"/>
                </a:solidFill>
                <a:effectLst/>
                <a:latin typeface="Arial Unicode MS" panose="020B0604020202020204" pitchFamily="34" charset="-128"/>
                <a:ea typeface="Arial Unicode MS" panose="020B0604020202020204" pitchFamily="34" charset="-128"/>
              </a:rPr>
              <a:t>neighbors</a:t>
            </a:r>
            <a:r>
              <a:rPr lang="en-ID" sz="1600" dirty="0">
                <a:solidFill>
                  <a:schemeClr val="bg1"/>
                </a:solidFill>
                <a:effectLst/>
                <a:latin typeface="Arial Unicode MS" panose="020B0604020202020204" pitchFamily="34" charset="-128"/>
                <a:ea typeface="Arial Unicode MS" panose="020B0604020202020204" pitchFamily="34" charset="-128"/>
              </a:rPr>
              <a:t> and Logistic Regression;</a:t>
            </a:r>
          </a:p>
        </p:txBody>
      </p:sp>
      <p:pic>
        <p:nvPicPr>
          <p:cNvPr id="5" name="Picture 4" descr="A screenshot of a graph&#10;&#10;Description automatically generated">
            <a:extLst>
              <a:ext uri="{FF2B5EF4-FFF2-40B4-BE49-F238E27FC236}">
                <a16:creationId xmlns:a16="http://schemas.microsoft.com/office/drawing/2014/main" id="{C611665E-E7AA-0EBA-6DC2-7CEE6323F5C7}"/>
              </a:ext>
            </a:extLst>
          </p:cNvPr>
          <p:cNvPicPr>
            <a:picLocks noChangeAspect="1"/>
          </p:cNvPicPr>
          <p:nvPr/>
        </p:nvPicPr>
        <p:blipFill rotWithShape="1">
          <a:blip r:embed="rId2"/>
          <a:srcRect r="50452"/>
          <a:stretch/>
        </p:blipFill>
        <p:spPr>
          <a:xfrm>
            <a:off x="576581" y="1849437"/>
            <a:ext cx="2999740" cy="31591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730C40-17AE-1729-D415-E99AF5CB4761}"/>
              </a:ext>
            </a:extLst>
          </p:cNvPr>
          <p:cNvPicPr>
            <a:picLocks noChangeAspect="1"/>
          </p:cNvPicPr>
          <p:nvPr/>
        </p:nvPicPr>
        <p:blipFill rotWithShape="1">
          <a:blip r:embed="rId3"/>
          <a:srcRect r="33911"/>
          <a:stretch/>
        </p:blipFill>
        <p:spPr>
          <a:xfrm>
            <a:off x="6864351" y="1859598"/>
            <a:ext cx="3583940" cy="3263900"/>
          </a:xfrm>
          <a:prstGeom prst="rect">
            <a:avLst/>
          </a:prstGeom>
        </p:spPr>
      </p:pic>
    </p:spTree>
    <p:extLst>
      <p:ext uri="{BB962C8B-B14F-4D97-AF65-F5344CB8AC3E}">
        <p14:creationId xmlns:p14="http://schemas.microsoft.com/office/powerpoint/2010/main" val="251144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B257-0273-3EF3-74A7-B38DC537C395}"/>
              </a:ext>
            </a:extLst>
          </p:cNvPr>
          <p:cNvSpPr>
            <a:spLocks noGrp="1"/>
          </p:cNvSpPr>
          <p:nvPr>
            <p:ph type="title"/>
          </p:nvPr>
        </p:nvSpPr>
        <p:spPr/>
        <p:txBody>
          <a:bodyPr/>
          <a:lstStyle/>
          <a:p>
            <a:r>
              <a:rPr lang="en-US"/>
              <a:t>Thanks</a:t>
            </a:r>
          </a:p>
        </p:txBody>
      </p:sp>
      <p:sp>
        <p:nvSpPr>
          <p:cNvPr id="3" name="Content Placeholder 2">
            <a:extLst>
              <a:ext uri="{FF2B5EF4-FFF2-40B4-BE49-F238E27FC236}">
                <a16:creationId xmlns:a16="http://schemas.microsoft.com/office/drawing/2014/main" id="{1F042367-39FF-44ED-CF4A-E6636E9C1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096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74C6-B1A0-71DA-4A74-539019EE8C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AD4F1B1-B837-287F-F200-F8E1E3E77423}"/>
              </a:ext>
            </a:extLst>
          </p:cNvPr>
          <p:cNvSpPr>
            <a:spLocks noGrp="1"/>
          </p:cNvSpPr>
          <p:nvPr>
            <p:ph idx="1"/>
          </p:nvPr>
        </p:nvSpPr>
        <p:spPr/>
        <p:txBody>
          <a:bodyPr/>
          <a:lstStyle/>
          <a:p>
            <a:r>
              <a:rPr lang="en-US" dirty="0"/>
              <a:t>Executive Summary</a:t>
            </a:r>
          </a:p>
          <a:p>
            <a:r>
              <a:rPr lang="en-US" dirty="0"/>
              <a:t>Introduction </a:t>
            </a:r>
          </a:p>
          <a:p>
            <a:r>
              <a:rPr lang="en-US" dirty="0"/>
              <a:t>Methodology</a:t>
            </a:r>
          </a:p>
          <a:p>
            <a:r>
              <a:rPr lang="en-US" dirty="0"/>
              <a:t>Results</a:t>
            </a:r>
          </a:p>
          <a:p>
            <a:r>
              <a:rPr lang="en-US" dirty="0"/>
              <a:t>Conclusion</a:t>
            </a:r>
          </a:p>
        </p:txBody>
      </p:sp>
    </p:spTree>
    <p:extLst>
      <p:ext uri="{BB962C8B-B14F-4D97-AF65-F5344CB8AC3E}">
        <p14:creationId xmlns:p14="http://schemas.microsoft.com/office/powerpoint/2010/main" val="232153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E1F6-2D47-F592-7BAB-0BC4F00514EF}"/>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524632AA-C62F-4FED-AB43-E4C5AED665A5}"/>
              </a:ext>
            </a:extLst>
          </p:cNvPr>
          <p:cNvSpPr>
            <a:spLocks noGrp="1"/>
          </p:cNvSpPr>
          <p:nvPr>
            <p:ph idx="1"/>
          </p:nvPr>
        </p:nvSpPr>
        <p:spPr/>
        <p:txBody>
          <a:bodyPr/>
          <a:lstStyle/>
          <a:p>
            <a:r>
              <a:rPr lang="en-US" dirty="0"/>
              <a:t>Summary of methodologies</a:t>
            </a:r>
          </a:p>
          <a:p>
            <a:pPr>
              <a:buAutoNum type="arabicPeriod"/>
            </a:pPr>
            <a:r>
              <a:rPr lang="en-US" sz="1200" dirty="0"/>
              <a:t>Data Collection SpaceX API</a:t>
            </a:r>
          </a:p>
          <a:p>
            <a:pPr>
              <a:buAutoNum type="arabicPeriod"/>
            </a:pPr>
            <a:r>
              <a:rPr lang="en-US" sz="1200" dirty="0"/>
              <a:t>Data Collection with Web Scraping</a:t>
            </a:r>
          </a:p>
          <a:p>
            <a:pPr>
              <a:buAutoNum type="arabicPeriod"/>
            </a:pPr>
            <a:r>
              <a:rPr lang="en-US" sz="1200" dirty="0"/>
              <a:t>Data Wrangling</a:t>
            </a:r>
          </a:p>
          <a:p>
            <a:pPr>
              <a:buAutoNum type="arabicPeriod"/>
            </a:pPr>
            <a:r>
              <a:rPr lang="en-US" sz="1200" dirty="0"/>
              <a:t>Data Exploratory Data Analysis</a:t>
            </a:r>
          </a:p>
          <a:p>
            <a:pPr>
              <a:buAutoNum type="arabicPeriod"/>
            </a:pPr>
            <a:r>
              <a:rPr lang="en-US" sz="1200" dirty="0"/>
              <a:t>EDA DataViz</a:t>
            </a:r>
          </a:p>
          <a:p>
            <a:r>
              <a:rPr lang="en-US" dirty="0"/>
              <a:t>Summary of all results</a:t>
            </a:r>
          </a:p>
          <a:p>
            <a:pPr>
              <a:buAutoNum type="arabicPeriod"/>
            </a:pPr>
            <a:r>
              <a:rPr lang="en-US" sz="1200" dirty="0"/>
              <a:t>EDA Results</a:t>
            </a:r>
          </a:p>
          <a:p>
            <a:pPr>
              <a:buAutoNum type="arabicPeriod"/>
            </a:pPr>
            <a:r>
              <a:rPr lang="en-US" sz="1200" dirty="0"/>
              <a:t>Interactive Visual Analytics and Dashboards</a:t>
            </a:r>
          </a:p>
        </p:txBody>
      </p:sp>
    </p:spTree>
    <p:extLst>
      <p:ext uri="{BB962C8B-B14F-4D97-AF65-F5344CB8AC3E}">
        <p14:creationId xmlns:p14="http://schemas.microsoft.com/office/powerpoint/2010/main" val="10074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DB28699-9FA0-17AA-0FB5-AB44E4793AE1}"/>
              </a:ext>
            </a:extLst>
          </p:cNvPr>
          <p:cNvSpPr>
            <a:spLocks noGrp="1"/>
          </p:cNvSpPr>
          <p:nvPr>
            <p:ph type="title"/>
          </p:nvPr>
        </p:nvSpPr>
        <p:spPr>
          <a:xfrm>
            <a:off x="457200" y="728907"/>
            <a:ext cx="4952999" cy="2244176"/>
          </a:xfrm>
        </p:spPr>
        <p:txBody>
          <a:bodyPr>
            <a:normAutofit/>
          </a:bodyPr>
          <a:lstStyle/>
          <a:p>
            <a:r>
              <a:rPr lang="en-US">
                <a:solidFill>
                  <a:schemeClr val="tx2"/>
                </a:solidFill>
              </a:rPr>
              <a:t>Introduction</a:t>
            </a:r>
          </a:p>
        </p:txBody>
      </p:sp>
      <p:sp>
        <p:nvSpPr>
          <p:cNvPr id="3" name="Content Placeholder 2">
            <a:extLst>
              <a:ext uri="{FF2B5EF4-FFF2-40B4-BE49-F238E27FC236}">
                <a16:creationId xmlns:a16="http://schemas.microsoft.com/office/drawing/2014/main" id="{95B9055D-723A-44BF-9303-61BFC3DB0058}"/>
              </a:ext>
            </a:extLst>
          </p:cNvPr>
          <p:cNvSpPr>
            <a:spLocks noGrp="1"/>
          </p:cNvSpPr>
          <p:nvPr>
            <p:ph idx="1"/>
          </p:nvPr>
        </p:nvSpPr>
        <p:spPr>
          <a:xfrm>
            <a:off x="457200" y="3264832"/>
            <a:ext cx="4952999" cy="3009494"/>
          </a:xfrm>
        </p:spPr>
        <p:txBody>
          <a:bodyPr>
            <a:normAutofit/>
          </a:bodyPr>
          <a:lstStyle/>
          <a:p>
            <a:pPr marL="0" indent="0">
              <a:lnSpc>
                <a:spcPct val="100000"/>
              </a:lnSpc>
              <a:buNone/>
            </a:pPr>
            <a:r>
              <a:rPr lang="en-ID" sz="1800">
                <a:solidFill>
                  <a:schemeClr val="tx2"/>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a:solidFill>
                <a:schemeClr val="tx2"/>
              </a:solidFill>
            </a:endParaRPr>
          </a:p>
        </p:txBody>
      </p:sp>
      <p:pic>
        <p:nvPicPr>
          <p:cNvPr id="5" name="Picture 4" descr="3D rocket graphic">
            <a:extLst>
              <a:ext uri="{FF2B5EF4-FFF2-40B4-BE49-F238E27FC236}">
                <a16:creationId xmlns:a16="http://schemas.microsoft.com/office/drawing/2014/main" id="{2BA08D45-6117-F889-C463-F414C7C9F6A0}"/>
              </a:ext>
            </a:extLst>
          </p:cNvPr>
          <p:cNvPicPr>
            <a:picLocks noChangeAspect="1"/>
          </p:cNvPicPr>
          <p:nvPr/>
        </p:nvPicPr>
        <p:blipFill rotWithShape="1">
          <a:blip r:embed="rId2"/>
          <a:srcRect l="20931" r="21685"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58984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3712ED8D-807A-4E94-A9AF-C44676151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 name="Straight Connector 1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84B5E31-324F-D1EA-79FB-E14345478F36}"/>
              </a:ext>
            </a:extLst>
          </p:cNvPr>
          <p:cNvSpPr>
            <a:spLocks noGrp="1"/>
          </p:cNvSpPr>
          <p:nvPr>
            <p:ph type="title"/>
          </p:nvPr>
        </p:nvSpPr>
        <p:spPr>
          <a:xfrm>
            <a:off x="113756" y="1582654"/>
            <a:ext cx="4419600" cy="939224"/>
          </a:xfrm>
        </p:spPr>
        <p:txBody>
          <a:bodyPr>
            <a:normAutofit/>
          </a:bodyPr>
          <a:lstStyle/>
          <a:p>
            <a:r>
              <a:rPr lang="en-US" sz="3000" dirty="0"/>
              <a:t>Data Collection</a:t>
            </a:r>
          </a:p>
        </p:txBody>
      </p:sp>
      <p:sp>
        <p:nvSpPr>
          <p:cNvPr id="9" name="Content Placeholder 8">
            <a:extLst>
              <a:ext uri="{FF2B5EF4-FFF2-40B4-BE49-F238E27FC236}">
                <a16:creationId xmlns:a16="http://schemas.microsoft.com/office/drawing/2014/main" id="{A3AF5709-720D-1C0D-3D8B-5461C0AC267B}"/>
              </a:ext>
            </a:extLst>
          </p:cNvPr>
          <p:cNvSpPr>
            <a:spLocks noGrp="1"/>
          </p:cNvSpPr>
          <p:nvPr>
            <p:ph idx="1"/>
          </p:nvPr>
        </p:nvSpPr>
        <p:spPr>
          <a:xfrm>
            <a:off x="192527" y="2323336"/>
            <a:ext cx="4419600" cy="1535836"/>
          </a:xfrm>
        </p:spPr>
        <p:txBody>
          <a:bodyPr>
            <a:normAutofit/>
          </a:bodyPr>
          <a:lstStyle/>
          <a:p>
            <a:pPr marL="0" indent="0">
              <a:buNone/>
            </a:pPr>
            <a:r>
              <a:rPr lang="en-US" sz="1800" dirty="0"/>
              <a:t>Data collected from public website </a:t>
            </a:r>
            <a:r>
              <a:rPr lang="en-US" sz="1800" dirty="0" err="1"/>
              <a:t>starlink</a:t>
            </a:r>
            <a:r>
              <a:rPr lang="en-US" sz="1800" dirty="0"/>
              <a:t> space X Falcon 9. To get the data clear without noise data is normalize using </a:t>
            </a:r>
            <a:r>
              <a:rPr lang="en-US" sz="1800" i="1" dirty="0" err="1"/>
              <a:t>json_normalize</a:t>
            </a:r>
            <a:r>
              <a:rPr lang="en-US" sz="1800" i="1" dirty="0"/>
              <a:t>()</a:t>
            </a:r>
          </a:p>
        </p:txBody>
      </p:sp>
      <p:sp>
        <p:nvSpPr>
          <p:cNvPr id="119" name="Flowchart: Document 8">
            <a:extLst>
              <a:ext uri="{FF2B5EF4-FFF2-40B4-BE49-F238E27FC236}">
                <a16:creationId xmlns:a16="http://schemas.microsoft.com/office/drawing/2014/main" id="{D8667B21-A39C-4ABB-9CED-0DD4CD739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70477" y="924332"/>
            <a:ext cx="6871335" cy="502267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2" h="47798">
                <a:moveTo>
                  <a:pt x="3" y="147"/>
                </a:moveTo>
                <a:lnTo>
                  <a:pt x="21623" y="0"/>
                </a:lnTo>
                <a:cubicBezTo>
                  <a:pt x="21623" y="5774"/>
                  <a:pt x="21642" y="38022"/>
                  <a:pt x="21642" y="43796"/>
                </a:cubicBezTo>
                <a:cubicBezTo>
                  <a:pt x="10842" y="43796"/>
                  <a:pt x="10842" y="50396"/>
                  <a:pt x="42" y="46646"/>
                </a:cubicBezTo>
                <a:cubicBezTo>
                  <a:pt x="61" y="31179"/>
                  <a:pt x="-16" y="15614"/>
                  <a:pt x="3" y="147"/>
                </a:cubicBezTo>
                <a:close/>
              </a:path>
            </a:pathLst>
          </a:cu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5" name="Content Placeholder 4" descr="A screenshot of a computer&#10;&#10;Description automatically generated">
            <a:extLst>
              <a:ext uri="{FF2B5EF4-FFF2-40B4-BE49-F238E27FC236}">
                <a16:creationId xmlns:a16="http://schemas.microsoft.com/office/drawing/2014/main" id="{53EBDBF5-AC8F-FDAE-4CC8-7F0F00AA94DE}"/>
              </a:ext>
            </a:extLst>
          </p:cNvPr>
          <p:cNvPicPr>
            <a:picLocks noChangeAspect="1"/>
          </p:cNvPicPr>
          <p:nvPr/>
        </p:nvPicPr>
        <p:blipFill>
          <a:blip r:embed="rId2"/>
          <a:stretch>
            <a:fillRect/>
          </a:stretch>
        </p:blipFill>
        <p:spPr>
          <a:xfrm>
            <a:off x="4579840" y="1011274"/>
            <a:ext cx="7605946" cy="4848789"/>
          </a:xfrm>
          <a:prstGeom prst="rect">
            <a:avLst/>
          </a:prstGeom>
        </p:spPr>
      </p:pic>
    </p:spTree>
    <p:extLst>
      <p:ext uri="{BB962C8B-B14F-4D97-AF65-F5344CB8AC3E}">
        <p14:creationId xmlns:p14="http://schemas.microsoft.com/office/powerpoint/2010/main" val="34450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ight Triangle 6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51324" y="1555703"/>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Document 66">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44293" y="1744296"/>
            <a:ext cx="6858000" cy="3369413"/>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69" name="Group 68">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70" name="Straight Connector 69">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21C961-7F9A-14EB-E4CB-94D598D9EB16}"/>
              </a:ext>
            </a:extLst>
          </p:cNvPr>
          <p:cNvSpPr>
            <a:spLocks noGrp="1"/>
          </p:cNvSpPr>
          <p:nvPr>
            <p:ph type="title"/>
          </p:nvPr>
        </p:nvSpPr>
        <p:spPr>
          <a:xfrm>
            <a:off x="5791200" y="732349"/>
            <a:ext cx="5410199" cy="1110938"/>
          </a:xfrm>
        </p:spPr>
        <p:txBody>
          <a:bodyPr>
            <a:normAutofit/>
          </a:bodyPr>
          <a:lstStyle/>
          <a:p>
            <a:r>
              <a:rPr lang="en-US" dirty="0">
                <a:solidFill>
                  <a:schemeClr val="tx2"/>
                </a:solidFill>
              </a:rPr>
              <a:t>Data Wrangling</a:t>
            </a:r>
          </a:p>
        </p:txBody>
      </p:sp>
      <p:pic>
        <p:nvPicPr>
          <p:cNvPr id="7" name="Picture 6" descr="A screenshot of a computer&#10;&#10;Description automatically generated">
            <a:extLst>
              <a:ext uri="{FF2B5EF4-FFF2-40B4-BE49-F238E27FC236}">
                <a16:creationId xmlns:a16="http://schemas.microsoft.com/office/drawing/2014/main" id="{05E57F68-077F-31CD-AB91-813757B8EF73}"/>
              </a:ext>
            </a:extLst>
          </p:cNvPr>
          <p:cNvPicPr>
            <a:picLocks noChangeAspect="1"/>
          </p:cNvPicPr>
          <p:nvPr/>
        </p:nvPicPr>
        <p:blipFill>
          <a:blip r:embed="rId2"/>
          <a:stretch>
            <a:fillRect/>
          </a:stretch>
        </p:blipFill>
        <p:spPr>
          <a:xfrm>
            <a:off x="581528" y="721081"/>
            <a:ext cx="4281003" cy="5523877"/>
          </a:xfrm>
          <a:prstGeom prst="rect">
            <a:avLst/>
          </a:prstGeom>
        </p:spPr>
      </p:pic>
      <p:sp>
        <p:nvSpPr>
          <p:cNvPr id="56" name="Content Placeholder 8">
            <a:extLst>
              <a:ext uri="{FF2B5EF4-FFF2-40B4-BE49-F238E27FC236}">
                <a16:creationId xmlns:a16="http://schemas.microsoft.com/office/drawing/2014/main" id="{92BCEE66-8974-1CD7-681A-63986150D03E}"/>
              </a:ext>
            </a:extLst>
          </p:cNvPr>
          <p:cNvSpPr>
            <a:spLocks noGrp="1"/>
          </p:cNvSpPr>
          <p:nvPr>
            <p:ph idx="1"/>
          </p:nvPr>
        </p:nvSpPr>
        <p:spPr>
          <a:xfrm>
            <a:off x="5861968" y="1649113"/>
            <a:ext cx="5410199" cy="2980124"/>
          </a:xfrm>
        </p:spPr>
        <p:txBody>
          <a:bodyPr>
            <a:normAutofit/>
          </a:bodyPr>
          <a:lstStyle/>
          <a:p>
            <a:pPr marL="0" indent="0">
              <a:buNone/>
            </a:pPr>
            <a:r>
              <a:rPr lang="en-US" sz="1800" dirty="0">
                <a:solidFill>
                  <a:schemeClr val="tx2"/>
                </a:solidFill>
              </a:rPr>
              <a:t>With data wrangling, exploratory data is started with check available nullable data and check data type in each columns. </a:t>
            </a:r>
          </a:p>
        </p:txBody>
      </p:sp>
    </p:spTree>
    <p:extLst>
      <p:ext uri="{BB962C8B-B14F-4D97-AF65-F5344CB8AC3E}">
        <p14:creationId xmlns:p14="http://schemas.microsoft.com/office/powerpoint/2010/main" val="130266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C00A-C4B1-4F9D-FFF0-D81A70424B2A}"/>
              </a:ext>
            </a:extLst>
          </p:cNvPr>
          <p:cNvSpPr>
            <a:spLocks noGrp="1"/>
          </p:cNvSpPr>
          <p:nvPr>
            <p:ph type="title"/>
          </p:nvPr>
        </p:nvSpPr>
        <p:spPr>
          <a:xfrm>
            <a:off x="457200" y="365125"/>
            <a:ext cx="10722932" cy="782955"/>
          </a:xfrm>
        </p:spPr>
        <p:txBody>
          <a:bodyPr>
            <a:normAutofit/>
          </a:bodyPr>
          <a:lstStyle/>
          <a:p>
            <a:r>
              <a:rPr lang="en-US" sz="3000" dirty="0"/>
              <a:t>EDA with Data Visualization</a:t>
            </a:r>
          </a:p>
        </p:txBody>
      </p:sp>
      <p:sp>
        <p:nvSpPr>
          <p:cNvPr id="3" name="Content Placeholder 2">
            <a:extLst>
              <a:ext uri="{FF2B5EF4-FFF2-40B4-BE49-F238E27FC236}">
                <a16:creationId xmlns:a16="http://schemas.microsoft.com/office/drawing/2014/main" id="{E1AE06C8-AF12-0CA5-7771-B1AB61B0F704}"/>
              </a:ext>
            </a:extLst>
          </p:cNvPr>
          <p:cNvSpPr>
            <a:spLocks noGrp="1"/>
          </p:cNvSpPr>
          <p:nvPr>
            <p:ph idx="1"/>
          </p:nvPr>
        </p:nvSpPr>
        <p:spPr>
          <a:xfrm>
            <a:off x="457200" y="1148080"/>
            <a:ext cx="10722932" cy="4351338"/>
          </a:xfrm>
        </p:spPr>
        <p:txBody>
          <a:bodyPr>
            <a:normAutofit/>
          </a:bodyPr>
          <a:lstStyle/>
          <a:p>
            <a:pPr marL="342900" indent="-342900">
              <a:buAutoNum type="arabicPeriod"/>
            </a:pPr>
            <a:r>
              <a:rPr lang="en-ID" sz="1600" dirty="0">
                <a:solidFill>
                  <a:schemeClr val="bg1"/>
                </a:solidFill>
                <a:effectLst/>
                <a:latin typeface="Arial Unicode MS" panose="020B0604020202020204" pitchFamily="34" charset="-128"/>
                <a:ea typeface="Arial Unicode MS" panose="020B0604020202020204" pitchFamily="34" charset="-128"/>
              </a:rPr>
              <a:t>Performed data Analysis and Feature Engineering using Pandas and Matplotlib </a:t>
            </a:r>
            <a:r>
              <a:rPr lang="en-ID" sz="1600" dirty="0" err="1">
                <a:solidFill>
                  <a:schemeClr val="bg1"/>
                </a:solidFill>
                <a:effectLst/>
                <a:latin typeface="Arial Unicode MS" panose="020B0604020202020204" pitchFamily="34" charset="-128"/>
                <a:ea typeface="Arial Unicode MS" panose="020B0604020202020204" pitchFamily="34" charset="-128"/>
              </a:rPr>
              <a:t>i.e</a:t>
            </a:r>
            <a:r>
              <a:rPr lang="en-ID" sz="1600" dirty="0">
                <a:solidFill>
                  <a:schemeClr val="bg1"/>
                </a:solidFill>
                <a:effectLst/>
                <a:latin typeface="Arial Unicode MS" panose="020B0604020202020204" pitchFamily="34" charset="-128"/>
                <a:ea typeface="Arial Unicode MS" panose="020B0604020202020204" pitchFamily="34" charset="-128"/>
              </a:rPr>
              <a:t> </a:t>
            </a:r>
            <a:r>
              <a:rPr lang="en-ID" sz="1600" i="1" dirty="0">
                <a:solidFill>
                  <a:schemeClr val="bg1"/>
                </a:solidFill>
                <a:latin typeface="Arial Unicode MS" panose="020B0604020202020204" pitchFamily="34" charset="-128"/>
                <a:ea typeface="Arial Unicode MS" panose="020B0604020202020204" pitchFamily="34" charset="-128"/>
              </a:rPr>
              <a:t>Exploratory Data Analysis</a:t>
            </a:r>
            <a:r>
              <a:rPr lang="en-ID" sz="1600" dirty="0">
                <a:solidFill>
                  <a:schemeClr val="bg1"/>
                </a:solidFill>
                <a:latin typeface="Arial Unicode MS" panose="020B0604020202020204" pitchFamily="34" charset="-128"/>
                <a:ea typeface="Arial Unicode MS" panose="020B0604020202020204" pitchFamily="34" charset="-128"/>
              </a:rPr>
              <a:t> and </a:t>
            </a:r>
            <a:r>
              <a:rPr lang="en-ID" sz="1600" i="1" dirty="0">
                <a:solidFill>
                  <a:schemeClr val="bg1"/>
                </a:solidFill>
                <a:latin typeface="Arial Unicode MS" panose="020B0604020202020204" pitchFamily="34" charset="-128"/>
                <a:ea typeface="Arial Unicode MS" panose="020B0604020202020204" pitchFamily="34" charset="-128"/>
              </a:rPr>
              <a:t>Preparing Data Feature Engineering</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Used scatter plots to Visualize the relationship between Flight Number and Launch Site, Payload and Launch Site, </a:t>
            </a:r>
            <a:r>
              <a:rPr lang="en-ID" sz="1600" dirty="0" err="1">
                <a:solidFill>
                  <a:schemeClr val="bg1"/>
                </a:solidFill>
                <a:latin typeface="Arial Unicode MS" panose="020B0604020202020204" pitchFamily="34" charset="-128"/>
                <a:ea typeface="Arial Unicode MS" panose="020B0604020202020204" pitchFamily="34" charset="-128"/>
              </a:rPr>
              <a:t>FlightNumber</a:t>
            </a:r>
            <a:r>
              <a:rPr lang="en-ID" sz="1600" dirty="0">
                <a:solidFill>
                  <a:schemeClr val="bg1"/>
                </a:solidFill>
                <a:latin typeface="Arial Unicode MS" panose="020B0604020202020204" pitchFamily="34" charset="-128"/>
                <a:ea typeface="Arial Unicode MS" panose="020B0604020202020204" pitchFamily="34" charset="-128"/>
              </a:rPr>
              <a:t> and Orbit type, Payload and Orbit type.</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Used Bar chart to Visualize the relationship between success rate of each orbit type</a:t>
            </a:r>
          </a:p>
          <a:p>
            <a:pPr marL="342900" indent="-342900">
              <a:buFont typeface="Arial" panose="020B0604020202020204" pitchFamily="34" charset="0"/>
              <a:buAutoNum type="arabicPeriod"/>
            </a:pPr>
            <a:r>
              <a:rPr lang="en-ID" sz="1600" dirty="0">
                <a:solidFill>
                  <a:schemeClr val="bg1"/>
                </a:solidFill>
                <a:latin typeface="Arial Unicode MS" panose="020B0604020202020204" pitchFamily="34" charset="-128"/>
                <a:ea typeface="Arial Unicode MS" panose="020B0604020202020204" pitchFamily="34" charset="-128"/>
              </a:rPr>
              <a:t>Line plot to Visualize the launch success yearly trend</a:t>
            </a:r>
          </a:p>
        </p:txBody>
      </p:sp>
    </p:spTree>
    <p:extLst>
      <p:ext uri="{BB962C8B-B14F-4D97-AF65-F5344CB8AC3E}">
        <p14:creationId xmlns:p14="http://schemas.microsoft.com/office/powerpoint/2010/main" val="252025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4AF1-B24C-C7A6-E7B6-DFA107FA1E8D}"/>
              </a:ext>
            </a:extLst>
          </p:cNvPr>
          <p:cNvSpPr>
            <a:spLocks noGrp="1"/>
          </p:cNvSpPr>
          <p:nvPr>
            <p:ph type="title"/>
          </p:nvPr>
        </p:nvSpPr>
        <p:spPr>
          <a:xfrm>
            <a:off x="497840" y="212725"/>
            <a:ext cx="10722932" cy="650875"/>
          </a:xfrm>
        </p:spPr>
        <p:txBody>
          <a:bodyPr>
            <a:normAutofit/>
          </a:bodyPr>
          <a:lstStyle/>
          <a:p>
            <a:r>
              <a:rPr lang="en-US" sz="3000" dirty="0"/>
              <a:t>EDA with Data Visualization (Contd..)</a:t>
            </a:r>
          </a:p>
        </p:txBody>
      </p:sp>
      <p:pic>
        <p:nvPicPr>
          <p:cNvPr id="5" name="Picture 4" descr="A white background with orange and blue dots&#10;&#10;Description automatically generated">
            <a:extLst>
              <a:ext uri="{FF2B5EF4-FFF2-40B4-BE49-F238E27FC236}">
                <a16:creationId xmlns:a16="http://schemas.microsoft.com/office/drawing/2014/main" id="{EA9EE322-9400-9725-7278-BDE8CDBD6FBC}"/>
              </a:ext>
            </a:extLst>
          </p:cNvPr>
          <p:cNvPicPr>
            <a:picLocks noChangeAspect="1"/>
          </p:cNvPicPr>
          <p:nvPr/>
        </p:nvPicPr>
        <p:blipFill>
          <a:blip r:embed="rId2"/>
          <a:stretch>
            <a:fillRect/>
          </a:stretch>
        </p:blipFill>
        <p:spPr>
          <a:xfrm>
            <a:off x="0" y="948971"/>
            <a:ext cx="7772400" cy="1593504"/>
          </a:xfrm>
          <a:prstGeom prst="rect">
            <a:avLst/>
          </a:prstGeom>
        </p:spPr>
      </p:pic>
      <p:pic>
        <p:nvPicPr>
          <p:cNvPr id="7" name="Picture 6" descr="A white background with colorful dots&#10;&#10;Description automatically generated">
            <a:extLst>
              <a:ext uri="{FF2B5EF4-FFF2-40B4-BE49-F238E27FC236}">
                <a16:creationId xmlns:a16="http://schemas.microsoft.com/office/drawing/2014/main" id="{1AD4507F-6B83-9408-6D37-8EEE85960CFD}"/>
              </a:ext>
            </a:extLst>
          </p:cNvPr>
          <p:cNvPicPr>
            <a:picLocks noChangeAspect="1"/>
          </p:cNvPicPr>
          <p:nvPr/>
        </p:nvPicPr>
        <p:blipFill>
          <a:blip r:embed="rId3"/>
          <a:stretch>
            <a:fillRect/>
          </a:stretch>
        </p:blipFill>
        <p:spPr>
          <a:xfrm>
            <a:off x="0" y="4083946"/>
            <a:ext cx="7772400" cy="1593504"/>
          </a:xfrm>
          <a:prstGeom prst="rect">
            <a:avLst/>
          </a:prstGeom>
        </p:spPr>
      </p:pic>
      <p:pic>
        <p:nvPicPr>
          <p:cNvPr id="9" name="Picture 8" descr="A graph showing the growth of a stock market&#10;&#10;Description automatically generated">
            <a:extLst>
              <a:ext uri="{FF2B5EF4-FFF2-40B4-BE49-F238E27FC236}">
                <a16:creationId xmlns:a16="http://schemas.microsoft.com/office/drawing/2014/main" id="{BA11677D-442B-06CB-AC46-5020644E7447}"/>
              </a:ext>
            </a:extLst>
          </p:cNvPr>
          <p:cNvPicPr>
            <a:picLocks noChangeAspect="1"/>
          </p:cNvPicPr>
          <p:nvPr/>
        </p:nvPicPr>
        <p:blipFill>
          <a:blip r:embed="rId4"/>
          <a:stretch>
            <a:fillRect/>
          </a:stretch>
        </p:blipFill>
        <p:spPr>
          <a:xfrm>
            <a:off x="7884160" y="951066"/>
            <a:ext cx="4199890" cy="3117884"/>
          </a:xfrm>
          <a:prstGeom prst="rect">
            <a:avLst/>
          </a:prstGeom>
        </p:spPr>
      </p:pic>
      <p:pic>
        <p:nvPicPr>
          <p:cNvPr id="11" name="Picture 10" descr="A graph of a load mass&#10;&#10;Description automatically generated with medium confidence">
            <a:extLst>
              <a:ext uri="{FF2B5EF4-FFF2-40B4-BE49-F238E27FC236}">
                <a16:creationId xmlns:a16="http://schemas.microsoft.com/office/drawing/2014/main" id="{A995C8E0-BE4A-E1C2-875B-20DDAA0EBA08}"/>
              </a:ext>
            </a:extLst>
          </p:cNvPr>
          <p:cNvPicPr>
            <a:picLocks noChangeAspect="1"/>
          </p:cNvPicPr>
          <p:nvPr/>
        </p:nvPicPr>
        <p:blipFill>
          <a:blip r:embed="rId5"/>
          <a:stretch>
            <a:fillRect/>
          </a:stretch>
        </p:blipFill>
        <p:spPr>
          <a:xfrm>
            <a:off x="7884160" y="4083946"/>
            <a:ext cx="4199890" cy="2561329"/>
          </a:xfrm>
          <a:prstGeom prst="rect">
            <a:avLst/>
          </a:prstGeom>
        </p:spPr>
      </p:pic>
    </p:spTree>
    <p:extLst>
      <p:ext uri="{BB962C8B-B14F-4D97-AF65-F5344CB8AC3E}">
        <p14:creationId xmlns:p14="http://schemas.microsoft.com/office/powerpoint/2010/main" val="238828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3D1-1107-A94E-6D66-CE9A36AAE5E7}"/>
              </a:ext>
            </a:extLst>
          </p:cNvPr>
          <p:cNvSpPr>
            <a:spLocks noGrp="1"/>
          </p:cNvSpPr>
          <p:nvPr>
            <p:ph type="title"/>
          </p:nvPr>
        </p:nvSpPr>
        <p:spPr>
          <a:xfrm>
            <a:off x="457200" y="365125"/>
            <a:ext cx="10722932" cy="630555"/>
          </a:xfrm>
        </p:spPr>
        <p:txBody>
          <a:bodyPr>
            <a:normAutofit/>
          </a:bodyPr>
          <a:lstStyle/>
          <a:p>
            <a:r>
              <a:rPr lang="en-US" sz="3000" dirty="0"/>
              <a:t>EDA with SQL</a:t>
            </a:r>
          </a:p>
        </p:txBody>
      </p:sp>
      <p:sp>
        <p:nvSpPr>
          <p:cNvPr id="6" name="TextBox 5">
            <a:extLst>
              <a:ext uri="{FF2B5EF4-FFF2-40B4-BE49-F238E27FC236}">
                <a16:creationId xmlns:a16="http://schemas.microsoft.com/office/drawing/2014/main" id="{348D13D4-0AFE-EA23-7504-8BEF47D00DC5}"/>
              </a:ext>
            </a:extLst>
          </p:cNvPr>
          <p:cNvSpPr txBox="1"/>
          <p:nvPr/>
        </p:nvSpPr>
        <p:spPr>
          <a:xfrm>
            <a:off x="457200" y="1117600"/>
            <a:ext cx="7264400" cy="369332"/>
          </a:xfrm>
          <a:prstGeom prst="rect">
            <a:avLst/>
          </a:prstGeom>
          <a:noFill/>
        </p:spPr>
        <p:txBody>
          <a:bodyPr wrap="square" rtlCol="0">
            <a:spAutoFit/>
          </a:bodyPr>
          <a:lstStyle/>
          <a:p>
            <a:r>
              <a:rPr lang="en-US" dirty="0">
                <a:solidFill>
                  <a:schemeClr val="bg1"/>
                </a:solidFill>
              </a:rPr>
              <a:t>Display the names of unique launch sites</a:t>
            </a:r>
          </a:p>
        </p:txBody>
      </p:sp>
      <p:sp>
        <p:nvSpPr>
          <p:cNvPr id="7" name="TextBox 6">
            <a:extLst>
              <a:ext uri="{FF2B5EF4-FFF2-40B4-BE49-F238E27FC236}">
                <a16:creationId xmlns:a16="http://schemas.microsoft.com/office/drawing/2014/main" id="{095162A9-236B-F0C2-20BA-CF266B3058FA}"/>
              </a:ext>
            </a:extLst>
          </p:cNvPr>
          <p:cNvSpPr txBox="1"/>
          <p:nvPr/>
        </p:nvSpPr>
        <p:spPr>
          <a:xfrm>
            <a:off x="457200" y="3350276"/>
            <a:ext cx="7264400" cy="369332"/>
          </a:xfrm>
          <a:prstGeom prst="rect">
            <a:avLst/>
          </a:prstGeom>
          <a:noFill/>
        </p:spPr>
        <p:txBody>
          <a:bodyPr wrap="square" rtlCol="0">
            <a:spAutoFit/>
          </a:bodyPr>
          <a:lstStyle/>
          <a:p>
            <a:r>
              <a:rPr lang="en-US" dirty="0">
                <a:solidFill>
                  <a:schemeClr val="bg1"/>
                </a:solidFill>
              </a:rPr>
              <a:t>Display 5 records begin with string CCA</a:t>
            </a:r>
          </a:p>
        </p:txBody>
      </p:sp>
      <p:pic>
        <p:nvPicPr>
          <p:cNvPr id="9" name="Picture 8" descr="A white rectangular object with a black border&#10;&#10;Description automatically generated with medium confidence">
            <a:extLst>
              <a:ext uri="{FF2B5EF4-FFF2-40B4-BE49-F238E27FC236}">
                <a16:creationId xmlns:a16="http://schemas.microsoft.com/office/drawing/2014/main" id="{37149C9E-8C7C-8C77-EEC4-BB8182D4C5EB}"/>
              </a:ext>
            </a:extLst>
          </p:cNvPr>
          <p:cNvPicPr>
            <a:picLocks noChangeAspect="1"/>
          </p:cNvPicPr>
          <p:nvPr/>
        </p:nvPicPr>
        <p:blipFill>
          <a:blip r:embed="rId2"/>
          <a:stretch>
            <a:fillRect/>
          </a:stretch>
        </p:blipFill>
        <p:spPr>
          <a:xfrm>
            <a:off x="566420" y="1563132"/>
            <a:ext cx="7772400" cy="14043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0A01A05-4617-83CC-74A0-B783AFB578F6}"/>
              </a:ext>
            </a:extLst>
          </p:cNvPr>
          <p:cNvPicPr>
            <a:picLocks noChangeAspect="1"/>
          </p:cNvPicPr>
          <p:nvPr/>
        </p:nvPicPr>
        <p:blipFill>
          <a:blip r:embed="rId3"/>
          <a:stretch>
            <a:fillRect/>
          </a:stretch>
        </p:blipFill>
        <p:spPr>
          <a:xfrm>
            <a:off x="566420" y="3765458"/>
            <a:ext cx="7772400" cy="2130751"/>
          </a:xfrm>
          <a:prstGeom prst="rect">
            <a:avLst/>
          </a:prstGeom>
        </p:spPr>
      </p:pic>
      <p:pic>
        <p:nvPicPr>
          <p:cNvPr id="15" name="Picture 14" descr="A white circular object with black dots&#10;&#10;Description automatically generated">
            <a:extLst>
              <a:ext uri="{FF2B5EF4-FFF2-40B4-BE49-F238E27FC236}">
                <a16:creationId xmlns:a16="http://schemas.microsoft.com/office/drawing/2014/main" id="{8668495E-BE0E-A2F2-7830-4BFF68B896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91880" y="1955800"/>
            <a:ext cx="2794000" cy="2946400"/>
          </a:xfrm>
          <a:prstGeom prst="rect">
            <a:avLst/>
          </a:prstGeom>
        </p:spPr>
      </p:pic>
    </p:spTree>
    <p:extLst>
      <p:ext uri="{BB962C8B-B14F-4D97-AF65-F5344CB8AC3E}">
        <p14:creationId xmlns:p14="http://schemas.microsoft.com/office/powerpoint/2010/main" val="2342545987"/>
      </p:ext>
    </p:extLst>
  </p:cSld>
  <p:clrMapOvr>
    <a:masterClrMapping/>
  </p:clrMapOvr>
</p:sld>
</file>

<file path=ppt/theme/theme1.xml><?xml version="1.0" encoding="utf-8"?>
<a:theme xmlns:a="http://schemas.openxmlformats.org/drawingml/2006/main" name="SineVTI">
  <a:themeElements>
    <a:clrScheme name="AnalogousFromRegularSeed_2SEEDS">
      <a:dk1>
        <a:srgbClr val="000000"/>
      </a:dk1>
      <a:lt1>
        <a:srgbClr val="FFFFFF"/>
      </a:lt1>
      <a:dk2>
        <a:srgbClr val="262441"/>
      </a:dk2>
      <a:lt2>
        <a:srgbClr val="E4E8E2"/>
      </a:lt2>
      <a:accent1>
        <a:srgbClr val="9717D5"/>
      </a:accent1>
      <a:accent2>
        <a:srgbClr val="5A29E7"/>
      </a:accent2>
      <a:accent3>
        <a:srgbClr val="E729D6"/>
      </a:accent3>
      <a:accent4>
        <a:srgbClr val="71B514"/>
      </a:accent4>
      <a:accent5>
        <a:srgbClr val="3ABA21"/>
      </a:accent5>
      <a:accent6>
        <a:srgbClr val="14BB3F"/>
      </a:accent6>
      <a:hlink>
        <a:srgbClr val="509130"/>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75</TotalTime>
  <Words>602</Words>
  <Application>Microsoft Macintosh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Unicode MS</vt:lpstr>
      <vt:lpstr>Arial</vt:lpstr>
      <vt:lpstr>Avenir Next LT Pro</vt:lpstr>
      <vt:lpstr>Helvetica</vt:lpstr>
      <vt:lpstr>Posterama</vt:lpstr>
      <vt:lpstr>SineVTI</vt:lpstr>
      <vt:lpstr>Space X Falcon 9</vt:lpstr>
      <vt:lpstr>Outline</vt:lpstr>
      <vt:lpstr>Executive Summary</vt:lpstr>
      <vt:lpstr>Introduction</vt:lpstr>
      <vt:lpstr>Data Collection</vt:lpstr>
      <vt:lpstr>Data Wrangling</vt:lpstr>
      <vt:lpstr>EDA with Data Visualization</vt:lpstr>
      <vt:lpstr>EDA with Data Visualization (Contd..)</vt:lpstr>
      <vt:lpstr>EDA with SQL</vt:lpstr>
      <vt:lpstr>EDA With SQL (Contd..)</vt:lpstr>
      <vt:lpstr>Build an interactive map with folium</vt:lpstr>
      <vt:lpstr>Build a Dashboard with Plotly Dash</vt:lpstr>
      <vt:lpstr>SpaceX Dash App</vt:lpstr>
      <vt:lpstr>Predictive Analysis </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X Falcon 9</dc:title>
  <dc:creator>M SADEWA WICAKSANA WIBOWO</dc:creator>
  <cp:lastModifiedBy>M SADEWA WICAKSANA WIBOWO</cp:lastModifiedBy>
  <cp:revision>6</cp:revision>
  <dcterms:created xsi:type="dcterms:W3CDTF">2024-07-11T08:36:59Z</dcterms:created>
  <dcterms:modified xsi:type="dcterms:W3CDTF">2024-07-11T09:52:10Z</dcterms:modified>
</cp:coreProperties>
</file>